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76" r:id="rId19"/>
    <p:sldId id="278" r:id="rId20"/>
    <p:sldId id="280" r:id="rId21"/>
    <p:sldId id="281" r:id="rId22"/>
    <p:sldId id="282" r:id="rId23"/>
    <p:sldId id="283" r:id="rId24"/>
    <p:sldId id="277" r:id="rId25"/>
    <p:sldId id="269" r:id="rId26"/>
    <p:sldId id="270" r:id="rId27"/>
    <p:sldId id="271" r:id="rId28"/>
    <p:sldId id="272" r:id="rId29"/>
    <p:sldId id="285" r:id="rId30"/>
    <p:sldId id="286" r:id="rId31"/>
    <p:sldId id="288" r:id="rId32"/>
    <p:sldId id="289" r:id="rId33"/>
    <p:sldId id="290" r:id="rId34"/>
    <p:sldId id="291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2355" autoAdjust="0"/>
  </p:normalViewPr>
  <p:slideViewPr>
    <p:cSldViewPr showGuides="1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Textured and layered background</a:t>
            </a:r>
            <a:r>
              <a:rPr lang="en-US" sz="1400" b="1" baseline="0" dirty="0" smtClean="0"/>
              <a:t> </a:t>
            </a:r>
            <a:r>
              <a:rPr lang="en-US" sz="1400" b="1" dirty="0" smtClean="0"/>
              <a:t>with</a:t>
            </a:r>
            <a:r>
              <a:rPr lang="en-US" sz="1400" b="1" baseline="0" dirty="0" smtClean="0"/>
              <a:t> title</a:t>
            </a:r>
            <a:endParaRPr lang="en-US" sz="1400" b="1" dirty="0" smtClean="0"/>
          </a:p>
          <a:p>
            <a:r>
              <a:rPr lang="en-US" sz="1400" dirty="0" smtClean="0"/>
              <a:t>(Advanced)</a:t>
            </a:r>
          </a:p>
          <a:p>
            <a:endParaRPr lang="en-US" sz="1400" dirty="0" smtClean="0"/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Some shape effects on this slide are created with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commands. To access this command, you must add it to the Quick Access Toolbar, located above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tab.  To customize the Quick Access Toolbar, do the following: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arrow next to the Quick Access Toolbar,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Toolbar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commands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Commands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list of commands,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</a:t>
            </a:r>
            <a:r>
              <a:rPr lang="en-US" baseline="0" dirty="0" smtClean="0"/>
              <a:t> </a:t>
            </a:r>
            <a:r>
              <a:rPr lang="en-US" b="1" baseline="0" dirty="0" smtClean="0"/>
              <a:t>Styles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Shape Fill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Gradient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More Gradients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="0" baseline="0" dirty="0" smtClean="0"/>
              <a:t>.</a:t>
            </a:r>
            <a:endParaRPr lang="en-US" b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four stops appear in the slider.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under </a:t>
            </a:r>
            <a:r>
              <a:rPr lang="en-US" b="1" baseline="0" dirty="0" smtClean="0"/>
              <a:t>Gradient stops</a:t>
            </a:r>
            <a:r>
              <a:rPr lang="en-US" baseline="0" dirty="0" smtClean="0"/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29%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next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68%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Select the last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Position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100%</a:t>
            </a:r>
            <a:r>
              <a:rPr lang="en-US" baseline="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Edges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5 pt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Shape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enter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1.83” 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10.33”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to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clip art effects on this slide, do the following: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00437948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clip art 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 to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clip art.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6.99”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Office PowerPoint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select the converted clip art.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 pane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top-level group.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the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object, and then press DELETE.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the clip art shapes. On the Quick Access Toolbar,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 Shapes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new freeform shape in the bottom left corner of the slide so that it extends beyond the left and bottom edges of the slide.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freeform shape.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 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 fill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99%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pt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 smtClean="0"/>
              <a:t>On</a:t>
            </a:r>
            <a:r>
              <a:rPr lang="en-US" b="0" baseline="0" dirty="0" smtClean="0"/>
              <a:t> the </a:t>
            </a:r>
            <a:r>
              <a:rPr lang="en-US" b="1" baseline="0" dirty="0" smtClean="0"/>
              <a:t>Insert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Text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Text Box</a:t>
            </a:r>
            <a:r>
              <a:rPr lang="en-US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On the slide, drag to draw a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Garamond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 pt.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WordArt Styles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Text Effects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Shadow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315°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the text box inside the rectangle and on the right side of the slide.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dirty="0" smtClean="0"/>
              <a:t>To reproduce the first background layer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Picture or texture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Stationary</a:t>
            </a:r>
            <a:r>
              <a:rPr lang="en-US" baseline="0" dirty="0" smtClean="0"/>
              <a:t> (fourth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Also in the </a:t>
            </a:r>
            <a:r>
              <a:rPr lang="en-US" b="1" dirty="0" smtClean="0"/>
              <a:t>Format</a:t>
            </a:r>
            <a:r>
              <a:rPr lang="en-US" dirty="0" smtClean="0"/>
              <a:t> </a:t>
            </a:r>
            <a:r>
              <a:rPr lang="en-US" b="1" dirty="0" smtClean="0"/>
              <a:t>Shape</a:t>
            </a:r>
            <a:r>
              <a:rPr lang="en-US" dirty="0" smtClean="0"/>
              <a:t> 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in the </a:t>
            </a:r>
            <a:r>
              <a:rPr lang="en-US" b="1" dirty="0" smtClean="0"/>
              <a:t>Line Color </a:t>
            </a:r>
            <a:r>
              <a:rPr lang="en-US" dirty="0" smtClean="0"/>
              <a:t>pane, click</a:t>
            </a:r>
            <a:r>
              <a:rPr lang="en-US" baseline="0" dirty="0" smtClean="0"/>
              <a:t> </a:t>
            </a:r>
            <a:r>
              <a:rPr lang="en-US" b="1" baseline="0" dirty="0" smtClean="0"/>
              <a:t>No</a:t>
            </a:r>
            <a:r>
              <a:rPr lang="en-US" baseline="0" dirty="0" smtClean="0"/>
              <a:t>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Clipboard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Copy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Press DELETE to delete the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 Special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(PNG)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Select the picture. Under </a:t>
            </a:r>
            <a:r>
              <a:rPr lang="en-US" b="1" dirty="0" smtClean="0"/>
              <a:t>Picture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Adjust</a:t>
            </a:r>
            <a:r>
              <a:rPr lang="en-US" dirty="0" smtClean="0"/>
              <a:t> group, click </a:t>
            </a:r>
            <a:r>
              <a:rPr lang="en-US" b="1" dirty="0" smtClean="0"/>
              <a:t>Artistic Effects</a:t>
            </a:r>
            <a:r>
              <a:rPr lang="en-US" dirty="0" smtClean="0"/>
              <a:t>, and then click </a:t>
            </a:r>
            <a:r>
              <a:rPr lang="en-US" b="1" dirty="0" smtClean="0"/>
              <a:t>Artistic</a:t>
            </a:r>
            <a:r>
              <a:rPr lang="en-US" b="1" baseline="0" dirty="0" smtClean="0"/>
              <a:t> Effects Options</a:t>
            </a:r>
            <a:r>
              <a:rPr lang="en-US" baseline="0" dirty="0" smtClean="0"/>
              <a:t>.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15%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2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Color </a:t>
            </a:r>
            <a:r>
              <a:rPr lang="en-US" baseline="0" dirty="0" smtClean="0"/>
              <a:t>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Saturation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Saturation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200%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Color Tone</a:t>
            </a:r>
            <a:r>
              <a:rPr lang="en-US" baseline="0" dirty="0" smtClean="0"/>
              <a:t>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 and then click </a:t>
            </a:r>
            <a:r>
              <a:rPr lang="en-US" b="1" baseline="0" dirty="0" smtClean="0"/>
              <a:t>Temperature: 5,300 K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Format Picture dialog box, click Picture Corrections in the left pane, in the Picture Corrections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Sharpen and Soften</a:t>
            </a:r>
            <a:r>
              <a:rPr lang="en-US" baseline="0" dirty="0" smtClean="0"/>
              <a:t>, in the box next to </a:t>
            </a:r>
            <a:r>
              <a:rPr lang="en-US" b="1" baseline="0" dirty="0" smtClean="0"/>
              <a:t>Sharpen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-70%.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-10%</a:t>
            </a:r>
            <a:r>
              <a:rPr lang="en-US" b="0" baseline="0" dirty="0" smtClean="0"/>
              <a:t>.</a:t>
            </a:r>
            <a:endParaRPr lang="en-US" b="0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  <a:endParaRPr lang="en-US" baseline="0" dirty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Send to Back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second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the button next to </a:t>
            </a:r>
            <a:r>
              <a:rPr lang="en-US" b="1" baseline="0" dirty="0" smtClean="0"/>
              <a:t>Shapes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 launcher.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aseline="0" dirty="0" smtClean="0"/>
              <a:t> pane, click </a:t>
            </a:r>
            <a:r>
              <a:rPr lang="en-US" b="1" baseline="0" dirty="0" smtClean="0"/>
              <a:t>Gradient fill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Type</a:t>
            </a:r>
            <a:r>
              <a:rPr lang="en-US" baseline="0" dirty="0" smtClean="0"/>
              <a:t> list, select </a:t>
            </a:r>
            <a:r>
              <a:rPr lang="en-US" b="1" baseline="0" dirty="0" smtClean="0"/>
              <a:t>Linear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Angle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160°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four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68%</a:t>
            </a:r>
            <a:endParaRPr lang="en-US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in the left pane, in the </a:t>
            </a:r>
            <a:r>
              <a:rPr lang="en-US" b="1" baseline="0" dirty="0" smtClean="0"/>
              <a:t>Line Color </a:t>
            </a:r>
            <a:r>
              <a:rPr lang="en-US" b="0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  <a:endParaRPr lang="en-US" b="0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endParaRPr lang="en-US" b="1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="0" baseline="0" dirty="0" smtClean="0"/>
              <a:t>To reproduce the third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Cork </a:t>
            </a:r>
            <a:r>
              <a:rPr lang="en-US" baseline="0" dirty="0" smtClean="0"/>
              <a:t>(fifth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Clear the </a:t>
            </a:r>
            <a:r>
              <a:rPr lang="en-US" b="1" baseline="0" dirty="0" smtClean="0"/>
              <a:t>Tile picture as texture </a:t>
            </a:r>
            <a:r>
              <a:rPr lang="en-US" baseline="0" dirty="0" smtClean="0"/>
              <a:t>check box.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Stretch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84%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Paint Brush </a:t>
            </a:r>
            <a:r>
              <a:rPr lang="en-US" baseline="0" dirty="0" smtClean="0"/>
              <a:t>(second row), and then in the </a:t>
            </a:r>
            <a:r>
              <a:rPr lang="en-US" b="1" baseline="0" dirty="0" smtClean="0"/>
              <a:t>Brush Size </a:t>
            </a:r>
            <a:r>
              <a:rPr lang="en-US" baseline="0" dirty="0" smtClean="0"/>
              <a:t>box, enter </a:t>
            </a:r>
            <a:r>
              <a:rPr lang="en-US" b="1" baseline="0" dirty="0" smtClean="0"/>
              <a:t>1</a:t>
            </a:r>
            <a:r>
              <a:rPr lang="en-US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1%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Brightness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26%</a:t>
            </a:r>
            <a:r>
              <a:rPr lang="en-US" baseline="0" dirty="0" smtClean="0"/>
              <a:t>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endParaRPr lang="en-US" baseline="0" dirty="0" smtClean="0"/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To reproduce the fourth background layer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="0" baseline="0" dirty="0" smtClean="0"/>
              <a:t> group, click </a:t>
            </a:r>
            <a:r>
              <a:rPr lang="en-US" b="1" baseline="0" dirty="0" smtClean="0"/>
              <a:t>Shapes</a:t>
            </a:r>
            <a:r>
              <a:rPr lang="en-US" b="0" baseline="0" dirty="0" smtClean="0"/>
              <a:t>, and then under </a:t>
            </a:r>
            <a:r>
              <a:rPr lang="en-US" b="1" baseline="0" dirty="0" smtClean="0"/>
              <a:t>Rectangles</a:t>
            </a:r>
            <a:r>
              <a:rPr lang="en-US" b="0" baseline="0" dirty="0" smtClean="0"/>
              <a:t> click </a:t>
            </a:r>
            <a:r>
              <a:rPr lang="en-US" b="1" baseline="0" dirty="0" smtClean="0"/>
              <a:t>Rectangle</a:t>
            </a:r>
            <a:r>
              <a:rPr lang="en-US" b="0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On the slide, drag to draw a rectangle.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 smtClean="0"/>
              <a:t>Select the rectangle. Under </a:t>
            </a:r>
            <a:r>
              <a:rPr lang="en-US" b="1" baseline="0" dirty="0" smtClean="0"/>
              <a:t>Drawing Tools</a:t>
            </a:r>
            <a:r>
              <a:rPr lang="en-US" b="0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Shape Styles </a:t>
            </a:r>
            <a:r>
              <a:rPr lang="en-US" b="0" baseline="0" dirty="0" smtClean="0"/>
              <a:t>group, click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box. In the </a:t>
            </a:r>
            <a:r>
              <a:rPr lang="en-US" b="1" baseline="0" dirty="0" smtClean="0"/>
              <a:t>Format Shape </a:t>
            </a:r>
            <a:r>
              <a:rPr lang="en-US" b="0" baseline="0" dirty="0" smtClean="0"/>
              <a:t>dialog box, click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in the left pane, in the </a:t>
            </a:r>
            <a:r>
              <a:rPr lang="en-US" b="1" baseline="0" dirty="0" smtClean="0"/>
              <a:t>Fill</a:t>
            </a:r>
            <a:r>
              <a:rPr lang="en-US" b="0" baseline="0" dirty="0" smtClean="0"/>
              <a:t> pane, select </a:t>
            </a:r>
            <a:r>
              <a:rPr lang="en-US" b="1" baseline="0" dirty="0" smtClean="0"/>
              <a:t>Picture or texture fill</a:t>
            </a:r>
            <a:r>
              <a:rPr lang="en-US" b="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Texture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Granite </a:t>
            </a:r>
            <a:r>
              <a:rPr lang="en-US" baseline="0" dirty="0" smtClean="0"/>
              <a:t>(third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Under </a:t>
            </a:r>
            <a:r>
              <a:rPr lang="en-US" b="1" baseline="0" dirty="0" smtClean="0"/>
              <a:t>Tiling options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90%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 dialog box, click </a:t>
            </a:r>
            <a:r>
              <a:rPr lang="en-US" b="1" baseline="0" dirty="0" smtClean="0"/>
              <a:t>Line</a:t>
            </a:r>
            <a:r>
              <a:rPr lang="en-US" baseline="0" dirty="0" smtClean="0"/>
              <a:t>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Line Color </a:t>
            </a:r>
            <a:r>
              <a:rPr lang="en-US" baseline="0" dirty="0" smtClean="0"/>
              <a:t>pane, select </a:t>
            </a:r>
            <a:r>
              <a:rPr lang="en-US" b="1" baseline="0" dirty="0" smtClean="0"/>
              <a:t>No line</a:t>
            </a:r>
            <a:r>
              <a:rPr lang="en-US" baseline="0" dirty="0" smtClean="0"/>
              <a:t>.</a:t>
            </a: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Artistic Effects </a:t>
            </a:r>
            <a:r>
              <a:rPr lang="en-US" baseline="0" dirty="0" smtClean="0"/>
              <a:t>pane, click the button next to </a:t>
            </a:r>
            <a:r>
              <a:rPr lang="en-US" b="1" baseline="0" dirty="0" smtClean="0"/>
              <a:t>Artistic Effect</a:t>
            </a:r>
            <a:r>
              <a:rPr lang="en-US" baseline="0" dirty="0" smtClean="0"/>
              <a:t>, click </a:t>
            </a:r>
            <a:r>
              <a:rPr lang="en-US" b="1" baseline="0" dirty="0" smtClean="0"/>
              <a:t>Photocopy</a:t>
            </a:r>
            <a:r>
              <a:rPr lang="en-US" baseline="0" dirty="0" smtClean="0"/>
              <a:t> (fifth row),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Transparency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94%</a:t>
            </a:r>
            <a:r>
              <a:rPr lang="en-US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In the </a:t>
            </a:r>
            <a:r>
              <a:rPr lang="en-US" b="1" baseline="0" dirty="0" smtClean="0"/>
              <a:t>Detail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9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in the left pane, in the </a:t>
            </a:r>
            <a:r>
              <a:rPr lang="en-US" b="1" baseline="0" dirty="0" smtClean="0"/>
              <a:t>Picture Corrections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Brightness and Contrast</a:t>
            </a:r>
            <a:r>
              <a:rPr lang="en-US" baseline="0" dirty="0" smtClean="0"/>
              <a:t>, in the </a:t>
            </a:r>
            <a:r>
              <a:rPr lang="en-US" b="1" baseline="0" dirty="0" smtClean="0"/>
              <a:t>Contrast</a:t>
            </a:r>
            <a:r>
              <a:rPr lang="en-US" baseline="0" dirty="0" smtClean="0"/>
              <a:t> box, enter </a:t>
            </a:r>
            <a:r>
              <a:rPr lang="en-US" b="1" baseline="0" dirty="0" smtClean="0"/>
              <a:t>35%</a:t>
            </a:r>
            <a:r>
              <a:rPr lang="en-US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Shape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Size</a:t>
            </a:r>
            <a:r>
              <a:rPr lang="en-US" baseline="0" dirty="0" smtClean="0"/>
              <a:t> pane, under </a:t>
            </a:r>
            <a:r>
              <a:rPr lang="en-US" b="1" baseline="0" dirty="0" smtClean="0"/>
              <a:t>Size and rotate</a:t>
            </a:r>
            <a:r>
              <a:rPr lang="en-US" baseline="0" dirty="0" smtClean="0"/>
              <a:t>, enter </a:t>
            </a:r>
            <a:r>
              <a:rPr lang="en-US" b="1" baseline="0" dirty="0" smtClean="0"/>
              <a:t>7.5”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Height</a:t>
            </a:r>
            <a:r>
              <a:rPr lang="en-US" baseline="0" dirty="0" smtClean="0"/>
              <a:t> box and </a:t>
            </a:r>
            <a:r>
              <a:rPr lang="en-US" b="1" baseline="0" dirty="0" smtClean="0"/>
              <a:t>10”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Width</a:t>
            </a:r>
            <a:r>
              <a:rPr lang="en-US" baseline="0" dirty="0" smtClean="0"/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Select the rectangle. 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Drawing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Arrange</a:t>
            </a:r>
            <a:r>
              <a:rPr lang="en-US" baseline="0" dirty="0" smtClean="0"/>
              <a:t>, point to </a:t>
            </a:r>
            <a:r>
              <a:rPr lang="en-US" b="1" baseline="0" dirty="0" smtClean="0"/>
              <a:t>Align</a:t>
            </a:r>
            <a:r>
              <a:rPr lang="en-US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Middle</a:t>
            </a:r>
            <a:r>
              <a:rPr lang="en-US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Click </a:t>
            </a:r>
            <a:r>
              <a:rPr lang="en-US" b="1" baseline="0" dirty="0" smtClean="0"/>
              <a:t>Align Center</a:t>
            </a:r>
            <a:r>
              <a:rPr lang="en-US" baseline="0" dirty="0" smtClean="0"/>
              <a:t>.</a:t>
            </a:r>
          </a:p>
          <a:p>
            <a:pPr marL="0" lv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DB670-C6AB-471A-A7D8-55EB47EBE9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B8C0-8F1E-47A8-9B24-9AB8E2F12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7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506C-A22B-4DB9-A3C6-FE9D50B59487}" type="datetime1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173F-01D4-410F-A9CF-E37DCC0D0182}" type="datetime1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381" y="-18375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-152400" y="2057400"/>
            <a:ext cx="9448800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566069" y="2924354"/>
            <a:ext cx="64023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 of South-Eastern Europe 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30, 2015</a:t>
            </a:r>
          </a:p>
          <a:p>
            <a:pPr algn="ctr"/>
            <a:endParaRPr lang="hr-HR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Diocletian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Palace as the Roman Heritage in Split and Today's Literary Theme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Veljko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Barbieri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Diocles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Jupiter's Son)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5400" b="1" dirty="0">
              <a:solidFill>
                <a:schemeClr val="bg1">
                  <a:alpha val="6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2656"/>
            <a:ext cx="3787653" cy="61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92696"/>
            <a:ext cx="520323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92696"/>
            <a:ext cx="5256584" cy="52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6768752" cy="4746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445224"/>
            <a:ext cx="3240360" cy="10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33" y="486143"/>
            <a:ext cx="4533333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ourist-croatia.com/slike_usluge/rekonstrukcija_dioklicjanove_palace_spl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9983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mh.hr/userDocsImages/Fotografije%20atrakcija/Split_-Peristil%20Dioklecijan%20Ante%20Verzot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8124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encrypted-tbn3.gstatic.com/images?q=tbn:ANd9GcQUAICHTSCw8YOBJb9HJEHA9F54GvbONToetfOkBhO0zmJuD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207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9021" y="5589240"/>
            <a:ext cx="1252266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Peristyle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eebiz.eu:8080/upload/seebiz_eu/upload/sc_autogenerated_PART_2/article/ar_41594/dioklecijanova_0_0_468X1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695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roatiaexperience.com/EasyEdit/UserFiles/split_287220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3711" y="5589240"/>
            <a:ext cx="1310230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Vestibule</a:t>
            </a:r>
            <a:endParaRPr lang="en-US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519262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6/63/Diokletian_Palace.JPG/250px-Diokletian_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320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adio.hrt.hr/data/album/00002761/7b75995bfc1257cbc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2177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almatia.hr/media/k2/items/cache/b689fad0280b286c898256c8d3b6ee9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856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encrypted-tbn2.gstatic.com/images?q=tbn:ANd9GcS1EebIaE_-qceYs58Sca_k0NqYn3_L8OK13KiN09gThaLy9U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8436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56792"/>
            <a:ext cx="719873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4130240" cy="511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91" y="5517232"/>
            <a:ext cx="377059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8680"/>
            <a:ext cx="5485535" cy="46713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517232"/>
            <a:ext cx="358459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2656"/>
            <a:ext cx="3766133" cy="4775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67" y="5301208"/>
            <a:ext cx="325543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1.picoodle.com/img/img01/5/11/25/f_Dioklecijanm_5a60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olidays-to-croatia.com/wp-content/themes/holidaystocroatia/images/subpage/places/cities/split/diocletianpalace/13-diocletianpa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25233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039571"/>
            <a:ext cx="7614968" cy="505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gst.net/wp-content/uploads/2014/10/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0017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0620" y="5589240"/>
            <a:ext cx="3023585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Diocletian's basements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plitculture.hr/sadrzaj/fotogalerija/201107201947-107099055/DSC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6332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7815" y="5756248"/>
            <a:ext cx="2191818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Jupiter's Temple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.yimg.com/fz/api/res/1.2/BAWCV2102uOwwi1eNMxMSg--/YXBwaWQ9c3JjaGRkO2g9NzY4O3E9OTU7dz0xMDI0/http://www.split.buzdo.com/foto/g1/05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90989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24306" y="5733256"/>
            <a:ext cx="2589170" cy="498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Peristyle – drawing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-static.rtl-hrvatska.hr/image/rimska-kanalizacija-split-dioklecijanova-palaca-405c78e9495540089ee927096eed2b2a_view_article.jpg?v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7025948" cy="39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55776" y="5517232"/>
            <a:ext cx="5078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Sewage system under Diocletian's Palace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kika-apartmani.hr/wp-content/uploads/2014/11/exc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7" y="548680"/>
            <a:ext cx="78865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7733" y="5661248"/>
            <a:ext cx="1055097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hr-HR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SPLIT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069511" cy="4877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806" y="5316151"/>
            <a:ext cx="3643354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0648"/>
            <a:ext cx="3079994" cy="62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6523531" cy="426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869160"/>
            <a:ext cx="3240360" cy="16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32656"/>
            <a:ext cx="3300200" cy="61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60648"/>
            <a:ext cx="3596597" cy="60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88640"/>
            <a:ext cx="3998915" cy="63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B1D34B-5E31-4516-BA25-57132211F7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 and layered background slide with title</Template>
  <TotalTime>0</TotalTime>
  <Words>3088</Words>
  <Application>Microsoft Office PowerPoint</Application>
  <PresentationFormat>On-screen Show (4:3)</PresentationFormat>
  <Paragraphs>175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2015-11-27T16:23:11Z</dcterms:created>
  <dcterms:modified xsi:type="dcterms:W3CDTF">2015-11-30T14:39:54Z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